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64" r:id="rId2"/>
    <p:sldId id="290" r:id="rId3"/>
    <p:sldId id="256" r:id="rId4"/>
    <p:sldId id="285" r:id="rId5"/>
    <p:sldId id="286" r:id="rId6"/>
    <p:sldId id="257" r:id="rId7"/>
    <p:sldId id="282" r:id="rId8"/>
    <p:sldId id="284" r:id="rId9"/>
    <p:sldId id="283" r:id="rId10"/>
    <p:sldId id="258" r:id="rId11"/>
    <p:sldId id="259" r:id="rId12"/>
    <p:sldId id="289" r:id="rId13"/>
    <p:sldId id="260" r:id="rId14"/>
    <p:sldId id="262" r:id="rId15"/>
    <p:sldId id="265" r:id="rId16"/>
    <p:sldId id="266" r:id="rId17"/>
    <p:sldId id="269" r:id="rId18"/>
    <p:sldId id="270" r:id="rId19"/>
    <p:sldId id="272" r:id="rId20"/>
    <p:sldId id="278" r:id="rId21"/>
    <p:sldId id="273" r:id="rId22"/>
    <p:sldId id="275" r:id="rId23"/>
    <p:sldId id="276" r:id="rId24"/>
    <p:sldId id="281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20F9B-0C5C-404F-AC6A-1D180859DE15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A76DB-B343-4653-BBEE-3C3578B9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E8D2F-431A-45AA-A8C4-1CAD7B93F9E4}" type="slidenum">
              <a:rPr lang="en-US"/>
              <a:pPr/>
              <a:t>25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 software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Arc Map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 Map lets you create and interact with maps. In Arc Map, you can view, edit, and analyze your geographic data.</a:t>
            </a:r>
          </a:p>
          <a:p>
            <a:r>
              <a:rPr lang="en-US" dirty="0" smtClean="0"/>
              <a:t>You can query your spatial data to find and understand relationships among geographic features.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Arc Map</a:t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pPr lvl="1">
              <a:buNone/>
            </a:pPr>
            <a:r>
              <a:rPr lang="en-US" dirty="0" smtClean="0"/>
              <a:t>Display information from a database</a:t>
            </a:r>
          </a:p>
          <a:p>
            <a:pPr lvl="2"/>
            <a:r>
              <a:rPr lang="en-US" sz="2400" dirty="0" smtClean="0"/>
              <a:t>Data </a:t>
            </a:r>
            <a:r>
              <a:rPr lang="en-US" sz="2000" dirty="0" smtClean="0"/>
              <a:t>Editing </a:t>
            </a:r>
          </a:p>
          <a:p>
            <a:pPr lvl="2"/>
            <a:r>
              <a:rPr lang="en-US" sz="2000" dirty="0" smtClean="0"/>
              <a:t>Querying </a:t>
            </a:r>
          </a:p>
          <a:p>
            <a:pPr lvl="2"/>
            <a:r>
              <a:rPr lang="en-US" sz="2000" dirty="0" smtClean="0"/>
              <a:t>Analyzing </a:t>
            </a:r>
          </a:p>
          <a:p>
            <a:pPr lvl="2"/>
            <a:r>
              <a:rPr lang="en-US" sz="2000" dirty="0" smtClean="0"/>
              <a:t>Graphing</a:t>
            </a:r>
          </a:p>
          <a:p>
            <a:pPr lvl="2"/>
            <a:r>
              <a:rPr lang="en-US" sz="2000" dirty="0" smtClean="0"/>
              <a:t>Reporting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symbolize your data in a wide variety of ways.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8153400" cy="39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Arc Toolbox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 Toolbox is a simple application containing many GIS tools used for geo processing.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0"/>
            <a:ext cx="7467600" cy="339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Arc Map is the tool for creating, viewing, querying, editing,</a:t>
            </a:r>
          </a:p>
          <a:p>
            <a:pPr>
              <a:buNone/>
            </a:pPr>
            <a:r>
              <a:rPr lang="en-US" dirty="0" smtClean="0"/>
              <a:t>      composing, and publishing maps.</a:t>
            </a:r>
          </a:p>
          <a:p>
            <a:r>
              <a:rPr lang="en-US" dirty="0" smtClean="0"/>
              <a:t>Most maps present several types of information about an</a:t>
            </a:r>
          </a:p>
          <a:p>
            <a:pPr>
              <a:buNone/>
            </a:pPr>
            <a:r>
              <a:rPr lang="en-US" dirty="0" smtClean="0"/>
              <a:t>     area at once. This map of Green valley contains three layers that show public buildings, streets, and parks.</a:t>
            </a:r>
          </a:p>
          <a:p>
            <a:r>
              <a:rPr lang="en-US" dirty="0" smtClean="0"/>
              <a:t>You can see the layers in this map listed in the table of</a:t>
            </a:r>
          </a:p>
          <a:p>
            <a:pPr>
              <a:buNone/>
            </a:pPr>
            <a:r>
              <a:rPr lang="en-US" dirty="0" smtClean="0"/>
              <a:t>   contents. Each layer has a check box that lets you turn it on</a:t>
            </a:r>
          </a:p>
          <a:p>
            <a:pPr>
              <a:buNone/>
            </a:pPr>
            <a:r>
              <a:rPr lang="en-US" dirty="0" smtClean="0"/>
              <a:t>     or off.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39063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19800" y="2362200"/>
            <a:ext cx="2362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Arc Map Table of Contents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Point features</a:t>
            </a:r>
          </a:p>
          <a:p>
            <a:r>
              <a:rPr lang="en-US" dirty="0" smtClean="0"/>
              <a:t>Line features</a:t>
            </a:r>
          </a:p>
          <a:p>
            <a:r>
              <a:rPr lang="en-US" dirty="0" smtClean="0"/>
              <a:t>Area features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Zoom in and get information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see an area of the map in greater detail, you can zoom in to the map.</a:t>
            </a:r>
          </a:p>
          <a:p>
            <a:pPr>
              <a:buNone/>
            </a:pPr>
            <a:r>
              <a:rPr lang="en-US" dirty="0" smtClean="0"/>
              <a:t>      1. Click the Zoom In button.</a:t>
            </a:r>
          </a:p>
          <a:p>
            <a:pPr>
              <a:buNone/>
            </a:pPr>
            <a:r>
              <a:rPr lang="en-US" dirty="0" smtClean="0"/>
              <a:t>     2. Drag a box around one of the parks to zoom in to it.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tool bar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7880885" cy="7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76400" y="32004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Moving around the map</a:t>
            </a:r>
          </a:p>
          <a:p>
            <a:r>
              <a:rPr lang="en-US" dirty="0" smtClean="0"/>
              <a:t>Zoom in or out</a:t>
            </a:r>
          </a:p>
          <a:p>
            <a:r>
              <a:rPr lang="en-US" dirty="0" smtClean="0"/>
              <a:t>Pan</a:t>
            </a:r>
          </a:p>
          <a:p>
            <a:r>
              <a:rPr lang="en-US" dirty="0" smtClean="0"/>
              <a:t>Full extents</a:t>
            </a:r>
          </a:p>
          <a:p>
            <a:r>
              <a:rPr lang="en-US" dirty="0" smtClean="0"/>
              <a:t>Back or forward one display</a:t>
            </a:r>
          </a:p>
          <a:p>
            <a:r>
              <a:rPr lang="en-US" dirty="0" smtClean="0"/>
              <a:t>Zoom to layer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Right-click water mains arc in the Arc Map table of contents and click Properties.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200400"/>
            <a:ext cx="1914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990600" y="3124200"/>
            <a:ext cx="2590800" cy="3305175"/>
            <a:chOff x="990600" y="3124200"/>
            <a:chExt cx="2590800" cy="33051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3124200"/>
              <a:ext cx="1905000" cy="330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895600" y="51054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88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Click the </a:t>
            </a:r>
            <a:r>
              <a:rPr lang="en-US" dirty="0" err="1" smtClean="0"/>
              <a:t>Symbology</a:t>
            </a:r>
            <a:r>
              <a:rPr lang="en-US" dirty="0" smtClean="0"/>
              <a:t> tab on the Properties dialog box.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2125" y="2053431"/>
            <a:ext cx="56197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Quantities. The panel changes to give you controls for drawing with graduated colors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95600"/>
            <a:ext cx="2590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View and click Layout View.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687678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can see the map on a virtual page. The layers of data appear in a </a:t>
            </a:r>
            <a:r>
              <a:rPr lang="en-US" i="1" dirty="0" smtClean="0"/>
              <a:t>data frame on the page. Data frames are a </a:t>
            </a:r>
            <a:r>
              <a:rPr lang="en-US" dirty="0" smtClean="0"/>
              <a:t>way of organizing the layers you want to see together on a map.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657600"/>
            <a:ext cx="571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 map Elements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AutoShape 4"/>
          <p:cNvSpPr>
            <a:spLocks/>
          </p:cNvSpPr>
          <p:nvPr/>
        </p:nvSpPr>
        <p:spPr bwMode="auto">
          <a:xfrm>
            <a:off x="2286000" y="3734361"/>
            <a:ext cx="1443182" cy="837640"/>
          </a:xfrm>
          <a:prstGeom prst="borderCallout1">
            <a:avLst>
              <a:gd name="adj1" fmla="val 13634"/>
              <a:gd name="adj2" fmla="val -5282"/>
              <a:gd name="adj3" fmla="val 317046"/>
              <a:gd name="adj4" fmla="val -101648"/>
            </a:avLst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 type="stealth" w="lg" len="lg"/>
            <a:tailEnd/>
          </a:ln>
          <a:effectLst/>
        </p:spPr>
        <p:txBody>
          <a:bodyPr lIns="91429" tIns="45714" rIns="91429" bIns="45714"/>
          <a:lstStyle/>
          <a:p>
            <a:pPr defTabSz="914608"/>
            <a:r>
              <a:rPr lang="en-US" sz="2400" dirty="0">
                <a:solidFill>
                  <a:srgbClr val="FF3300"/>
                </a:solidFill>
              </a:rPr>
              <a:t>Map Data Sources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 flipV="1">
            <a:off x="1447512" y="2972361"/>
            <a:ext cx="762000" cy="837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1676977" y="1676681"/>
            <a:ext cx="532535" cy="2133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1600489" y="3581681"/>
            <a:ext cx="609023" cy="228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1447512" y="3810000"/>
            <a:ext cx="762000" cy="5336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304512" y="6096000"/>
            <a:ext cx="685511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Arc catalogue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Arc Map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Arc Toolbox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Arc catalogue  </a:t>
            </a:r>
            <a:r>
              <a:rPr lang="en-US" dirty="0" smtClean="0"/>
              <a:t>data holdings, for managing your database designs, and for recording and viewing metadata.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Arc Map </a:t>
            </a:r>
            <a:r>
              <a:rPr lang="en-US" dirty="0" smtClean="0"/>
              <a:t>is used for all mapping and editing tasks, as well as for map-based analysis.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Arc Toolbox </a:t>
            </a:r>
            <a:r>
              <a:rPr lang="en-US" dirty="0" smtClean="0"/>
              <a:t>is used for data conversion and geo processing.</a:t>
            </a:r>
          </a:p>
          <a:p>
            <a:pPr>
              <a:buNone/>
            </a:pPr>
            <a:r>
              <a:rPr lang="en-US" dirty="0" smtClean="0"/>
              <a:t>   Using these three applications together, you can perform any GIS task, simple to advanced, including mapping, data management, geographic analysis, data editing, and geo processing.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9980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shape files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2819400"/>
            <a:ext cx="7315199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0" y="19050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Folder in </a:t>
            </a:r>
            <a:r>
              <a:rPr lang="en-US" b="1" dirty="0" err="1" smtClean="0"/>
              <a:t>ArcCatalog</a:t>
            </a:r>
            <a:endParaRPr lang="en-US" b="1" dirty="0" smtClean="0"/>
          </a:p>
          <a:p>
            <a:r>
              <a:rPr lang="en-US" b="1" dirty="0" smtClean="0"/>
              <a:t>                                                                </a:t>
            </a:r>
            <a:r>
              <a:rPr lang="en-US" b="1" dirty="0" err="1" smtClean="0"/>
              <a:t>Shapefiles</a:t>
            </a:r>
            <a:r>
              <a:rPr lang="en-US" b="1" dirty="0" smtClean="0"/>
              <a:t> in </a:t>
            </a:r>
            <a:r>
              <a:rPr lang="en-US" b="1" dirty="0" err="1" smtClean="0"/>
              <a:t>ArcCatalog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76600" y="2133600"/>
            <a:ext cx="2743200" cy="2819400"/>
            <a:chOff x="3276600" y="2133600"/>
            <a:chExt cx="2743200" cy="2819400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4381500" y="3314700"/>
              <a:ext cx="2438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2324100" y="3086100"/>
              <a:ext cx="2362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1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81400" y="12954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57200" y="457200"/>
            <a:ext cx="8458200" cy="5486400"/>
            <a:chOff x="457200" y="457200"/>
            <a:chExt cx="8458200" cy="5486400"/>
          </a:xfrm>
        </p:grpSpPr>
        <p:sp>
          <p:nvSpPr>
            <p:cNvPr id="5" name="Rectangle 4"/>
            <p:cNvSpPr/>
            <p:nvPr/>
          </p:nvSpPr>
          <p:spPr>
            <a:xfrm>
              <a:off x="3962400" y="457200"/>
              <a:ext cx="236220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Main </a:t>
              </a:r>
              <a:r>
                <a:rPr lang="en-US" dirty="0" err="1" smtClean="0"/>
                <a:t>menue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6600" y="4876800"/>
              <a:ext cx="236220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Tools tool bar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53200" y="2057400"/>
              <a:ext cx="236220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Standard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3505200"/>
              <a:ext cx="236220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frame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3505200"/>
              <a:ext cx="1295400" cy="76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Table of contents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4648200"/>
              <a:ext cx="236220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Drawing tool bar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endCxn id="10" idx="2"/>
            </p:cNvCxnSpPr>
            <p:nvPr/>
          </p:nvCxnSpPr>
          <p:spPr>
            <a:xfrm rot="5400000" flipH="1" flipV="1">
              <a:off x="1276350" y="5581650"/>
              <a:ext cx="3810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752600" y="3657600"/>
              <a:ext cx="381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 flipV="1">
            <a:off x="4038600" y="17526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9050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19800" y="1676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2095500" y="4152900"/>
            <a:ext cx="2057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58800" y="381000"/>
            <a:ext cx="7772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kumimoji="1" lang="en-US" sz="4000" b="1">
                <a:solidFill>
                  <a:schemeClr val="tx2"/>
                </a:solidFill>
                <a:latin typeface="Comic Sans MS" pitchFamily="66" charset="0"/>
              </a:rPr>
              <a:t>Storing Data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586038"/>
            <a:ext cx="1123950" cy="784225"/>
            <a:chOff x="678" y="1876"/>
            <a:chExt cx="708" cy="494"/>
          </a:xfrm>
        </p:grpSpPr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678" y="1938"/>
              <a:ext cx="708" cy="432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1152" y="1876"/>
              <a:ext cx="234" cy="60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141539" y="1916113"/>
            <a:ext cx="1439862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>
                <a:latin typeface="Comic Sans MS" pitchFamily="66" charset="0"/>
              </a:rPr>
              <a:t>Coverages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408613" y="1928813"/>
            <a:ext cx="169703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 smtClean="0">
                <a:latin typeface="Comic Sans MS" pitchFamily="66" charset="0"/>
              </a:rPr>
              <a:t>Shapefiles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81275" y="3595688"/>
            <a:ext cx="1123950" cy="784225"/>
            <a:chOff x="678" y="1876"/>
            <a:chExt cx="708" cy="494"/>
          </a:xfrm>
        </p:grpSpPr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678" y="1938"/>
              <a:ext cx="708" cy="432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1152" y="1876"/>
              <a:ext cx="234" cy="60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81275" y="4614863"/>
            <a:ext cx="1123950" cy="784225"/>
            <a:chOff x="678" y="1876"/>
            <a:chExt cx="708" cy="494"/>
          </a:xfrm>
        </p:grpSpPr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678" y="1938"/>
              <a:ext cx="708" cy="432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152" y="1876"/>
              <a:ext cx="234" cy="60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581275" y="5576888"/>
            <a:ext cx="1123950" cy="784225"/>
            <a:chOff x="678" y="1876"/>
            <a:chExt cx="708" cy="494"/>
          </a:xfrm>
        </p:grpSpPr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678" y="1938"/>
              <a:ext cx="708" cy="432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1152" y="1876"/>
              <a:ext cx="234" cy="60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1870075" y="2735263"/>
            <a:ext cx="9428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Comic Sans MS" pitchFamily="66" charset="0"/>
              </a:rPr>
              <a:t>Feature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2573338" y="3694113"/>
            <a:ext cx="9874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Counties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2581275" y="4710113"/>
            <a:ext cx="91723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Comic Sans MS" pitchFamily="66" charset="0"/>
              </a:rPr>
              <a:t>ROADS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2573338" y="5672138"/>
            <a:ext cx="93006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Comic Sans MS" pitchFamily="66" charset="0"/>
              </a:rPr>
              <a:t>Building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54293" name="AutoShape 21"/>
          <p:cNvCxnSpPr>
            <a:cxnSpLocks noChangeShapeType="1"/>
            <a:stCxn id="54276" idx="2"/>
            <a:endCxn id="54287" idx="1"/>
          </p:cNvCxnSpPr>
          <p:nvPr/>
        </p:nvCxnSpPr>
        <p:spPr bwMode="auto">
          <a:xfrm rot="16200000" flipH="1">
            <a:off x="1162050" y="4611688"/>
            <a:ext cx="2635250" cy="177800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54294" name="AutoShape 22"/>
          <p:cNvCxnSpPr>
            <a:cxnSpLocks noChangeShapeType="1"/>
            <a:stCxn id="54276" idx="2"/>
            <a:endCxn id="54284" idx="1"/>
          </p:cNvCxnSpPr>
          <p:nvPr/>
        </p:nvCxnSpPr>
        <p:spPr bwMode="auto">
          <a:xfrm rot="16200000" flipH="1">
            <a:off x="1643062" y="4130676"/>
            <a:ext cx="1673225" cy="177800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54295" name="AutoShape 23"/>
          <p:cNvCxnSpPr>
            <a:cxnSpLocks noChangeShapeType="1"/>
            <a:stCxn id="54276" idx="2"/>
            <a:endCxn id="54281" idx="1"/>
          </p:cNvCxnSpPr>
          <p:nvPr/>
        </p:nvCxnSpPr>
        <p:spPr bwMode="auto">
          <a:xfrm rot="16200000" flipH="1">
            <a:off x="2152650" y="3621088"/>
            <a:ext cx="654050" cy="177800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cxn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275263" y="2824163"/>
            <a:ext cx="1123950" cy="784225"/>
            <a:chOff x="678" y="1876"/>
            <a:chExt cx="708" cy="494"/>
          </a:xfrm>
        </p:grpSpPr>
        <p:sp>
          <p:nvSpPr>
            <p:cNvPr id="54297" name="Rectangle 25"/>
            <p:cNvSpPr>
              <a:spLocks noChangeArrowheads="1"/>
            </p:cNvSpPr>
            <p:nvPr/>
          </p:nvSpPr>
          <p:spPr bwMode="auto">
            <a:xfrm>
              <a:off x="678" y="1938"/>
              <a:ext cx="708" cy="432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Rectangle 26"/>
            <p:cNvSpPr>
              <a:spLocks noChangeArrowheads="1"/>
            </p:cNvSpPr>
            <p:nvPr/>
          </p:nvSpPr>
          <p:spPr bwMode="auto">
            <a:xfrm>
              <a:off x="1152" y="1876"/>
              <a:ext cx="234" cy="60"/>
            </a:xfrm>
            <a:prstGeom prst="rect">
              <a:avLst/>
            </a:prstGeom>
            <a:solidFill>
              <a:srgbClr val="FFFFCD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408613" y="3033713"/>
            <a:ext cx="10951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Comic Sans MS" pitchFamily="66" charset="0"/>
              </a:rPr>
              <a:t>Countries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6045200" y="3808413"/>
            <a:ext cx="13620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Comic Sans MS" pitchFamily="66" charset="0"/>
              </a:rPr>
              <a:t>Counties.shp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6045200" y="4144963"/>
            <a:ext cx="13747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Counties.shx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6045200" y="4481513"/>
            <a:ext cx="13811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Counties.dbf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6045200" y="4818063"/>
            <a:ext cx="133882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Comic Sans MS" pitchFamily="66" charset="0"/>
              </a:rPr>
              <a:t>Counties.prj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6045200" y="5154613"/>
            <a:ext cx="137569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Comic Sans MS" pitchFamily="66" charset="0"/>
              </a:rPr>
              <a:t>Counties.sbn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6045200" y="5491163"/>
            <a:ext cx="139012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Comic Sans MS" pitchFamily="66" charset="0"/>
              </a:rPr>
              <a:t>Counties.sbx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54306" name="AutoShape 34"/>
          <p:cNvCxnSpPr>
            <a:cxnSpLocks noChangeShapeType="1"/>
            <a:stCxn id="54297" idx="2"/>
            <a:endCxn id="54305" idx="1"/>
          </p:cNvCxnSpPr>
          <p:nvPr/>
        </p:nvCxnSpPr>
        <p:spPr bwMode="auto">
          <a:xfrm rot="16200000" flipH="1">
            <a:off x="4915193" y="4530433"/>
            <a:ext cx="2052052" cy="207962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54307" name="AutoShape 35"/>
          <p:cNvCxnSpPr>
            <a:cxnSpLocks noChangeShapeType="1"/>
            <a:stCxn id="54297" idx="2"/>
            <a:endCxn id="54304" idx="1"/>
          </p:cNvCxnSpPr>
          <p:nvPr/>
        </p:nvCxnSpPr>
        <p:spPr bwMode="auto">
          <a:xfrm rot="16200000" flipH="1">
            <a:off x="5083468" y="4362158"/>
            <a:ext cx="1715502" cy="207962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54308" name="AutoShape 36"/>
          <p:cNvCxnSpPr>
            <a:cxnSpLocks noChangeShapeType="1"/>
            <a:stCxn id="54297" idx="2"/>
            <a:endCxn id="54303" idx="1"/>
          </p:cNvCxnSpPr>
          <p:nvPr/>
        </p:nvCxnSpPr>
        <p:spPr bwMode="auto">
          <a:xfrm rot="16200000" flipH="1">
            <a:off x="5251743" y="4193883"/>
            <a:ext cx="1378952" cy="207962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54309" name="AutoShape 37"/>
          <p:cNvCxnSpPr>
            <a:cxnSpLocks noChangeShapeType="1"/>
            <a:stCxn id="54297" idx="2"/>
            <a:endCxn id="54302" idx="1"/>
          </p:cNvCxnSpPr>
          <p:nvPr/>
        </p:nvCxnSpPr>
        <p:spPr bwMode="auto">
          <a:xfrm rot="16200000" flipH="1">
            <a:off x="5426869" y="4031457"/>
            <a:ext cx="1028700" cy="207962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54310" name="AutoShape 38"/>
          <p:cNvCxnSpPr>
            <a:cxnSpLocks noChangeShapeType="1"/>
            <a:stCxn id="54297" idx="2"/>
            <a:endCxn id="54301" idx="1"/>
          </p:cNvCxnSpPr>
          <p:nvPr/>
        </p:nvCxnSpPr>
        <p:spPr bwMode="auto">
          <a:xfrm rot="16200000" flipH="1">
            <a:off x="5595144" y="3863182"/>
            <a:ext cx="692150" cy="207962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54311" name="AutoShape 39"/>
          <p:cNvCxnSpPr>
            <a:cxnSpLocks noChangeShapeType="1"/>
            <a:stCxn id="54297" idx="2"/>
            <a:endCxn id="54300" idx="1"/>
          </p:cNvCxnSpPr>
          <p:nvPr/>
        </p:nvCxnSpPr>
        <p:spPr bwMode="auto">
          <a:xfrm rot="16200000" flipH="1">
            <a:off x="5763419" y="3694907"/>
            <a:ext cx="355600" cy="207962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505</Words>
  <Application>Microsoft Office PowerPoint</Application>
  <PresentationFormat>On-screen Show (4:3)</PresentationFormat>
  <Paragraphs>89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GIS software introduction</vt:lpstr>
      <vt:lpstr>Slide 2</vt:lpstr>
      <vt:lpstr>Basic  concepts</vt:lpstr>
      <vt:lpstr>Basic  concepts</vt:lpstr>
      <vt:lpstr>Cont. </vt:lpstr>
      <vt:lpstr>Slide 6</vt:lpstr>
      <vt:lpstr>Creating shape files</vt:lpstr>
      <vt:lpstr>Slide 8</vt:lpstr>
      <vt:lpstr>Slide 9</vt:lpstr>
      <vt:lpstr>   Arc Map </vt:lpstr>
      <vt:lpstr>Slide 11</vt:lpstr>
      <vt:lpstr>  Arc Map </vt:lpstr>
      <vt:lpstr>Arc Map</vt:lpstr>
      <vt:lpstr>Arc Toolbox </vt:lpstr>
      <vt:lpstr>ARC MAP</vt:lpstr>
      <vt:lpstr>Table of content</vt:lpstr>
      <vt:lpstr>Zoom in and get information </vt:lpstr>
      <vt:lpstr>Tools tool bar</vt:lpstr>
      <vt:lpstr>Feature properties</vt:lpstr>
      <vt:lpstr>2. Click the Symbology tab on the Properties dialog box.</vt:lpstr>
      <vt:lpstr>Properties</vt:lpstr>
      <vt:lpstr>Click View and click Layout View.</vt:lpstr>
      <vt:lpstr>Data Frame</vt:lpstr>
      <vt:lpstr>Add map Elements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humaira</dc:creator>
  <cp:lastModifiedBy>localhost</cp:lastModifiedBy>
  <cp:revision>54</cp:revision>
  <dcterms:created xsi:type="dcterms:W3CDTF">2006-08-16T00:00:00Z</dcterms:created>
  <dcterms:modified xsi:type="dcterms:W3CDTF">2016-10-13T13:33:03Z</dcterms:modified>
</cp:coreProperties>
</file>